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7" r:id="rId3"/>
    <p:sldId id="25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7" r:id="rId16"/>
    <p:sldId id="299" r:id="rId17"/>
    <p:sldId id="293" r:id="rId18"/>
    <p:sldId id="298" r:id="rId19"/>
    <p:sldId id="295" r:id="rId20"/>
    <p:sldId id="296" r:id="rId21"/>
    <p:sldId id="27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DED"/>
    <a:srgbClr val="EFEFEF"/>
    <a:srgbClr val="1798C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1686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117C7-5ACC-4FA9-B18E-AE23DBCA0E89}" type="datetimeFigureOut">
              <a:rPr lang="en-US" altLang="en-US"/>
              <a:pPr/>
              <a:t>4/7/2015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1E138A-61ED-4FAD-A4C5-28C0705B4D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13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 userDrawn="1"/>
        </p:nvGrpSpPr>
        <p:grpSpPr bwMode="auto">
          <a:xfrm>
            <a:off x="0" y="0"/>
            <a:ext cx="9144000" cy="6867525"/>
            <a:chOff x="0" y="0"/>
            <a:chExt cx="5760" cy="4326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0" y="0"/>
              <a:ext cx="5760" cy="4326"/>
              <a:chOff x="0" y="0"/>
              <a:chExt cx="5760" cy="4326"/>
            </a:xfrm>
          </p:grpSpPr>
          <p:pic>
            <p:nvPicPr>
              <p:cNvPr id="7" name="Picture 9" descr="electrod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76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0" descr="redba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84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11" descr="blackba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504"/>
                <a:ext cx="5760" cy="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0" y="816"/>
                <a:ext cx="1584" cy="1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11" name="Picture 13" descr="igniteimag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" y="912"/>
                <a:ext cx="1296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1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840"/>
              <a:ext cx="118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665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1295400"/>
            <a:ext cx="5943600" cy="1752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124200"/>
            <a:ext cx="5943600" cy="192539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365724"/>
      </p:ext>
    </p:extLst>
  </p:cSld>
  <p:clrMapOvr>
    <a:masterClrMapping/>
  </p:clrMapOvr>
  <p:transition advClick="0" advTm="1500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72958"/>
      </p:ext>
    </p:extLst>
  </p:cSld>
  <p:clrMapOvr>
    <a:masterClrMapping/>
  </p:clrMapOvr>
  <p:transition advClick="0" advTm="1500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152400"/>
            <a:ext cx="18478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52400"/>
            <a:ext cx="53911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05377"/>
      </p:ext>
    </p:extLst>
  </p:cSld>
  <p:clrMapOvr>
    <a:masterClrMapping/>
  </p:clrMapOvr>
  <p:transition advClick="0" advTm="15000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0" y="0"/>
            <a:ext cx="9144000" cy="6867525"/>
            <a:chOff x="0" y="0"/>
            <a:chExt cx="5760" cy="4326"/>
          </a:xfrm>
        </p:grpSpPr>
        <p:pic>
          <p:nvPicPr>
            <p:cNvPr id="5" name="Picture 13" descr="electrodesdark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2" descr="redbar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blackbar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04"/>
              <a:ext cx="576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9" name="Picture 15" descr="igniteimage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840"/>
              <a:ext cx="118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819400" y="1295400"/>
            <a:ext cx="5943600" cy="1752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124200"/>
            <a:ext cx="59436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6977205"/>
      </p:ext>
    </p:extLst>
  </p:cSld>
  <p:clrMapOvr>
    <a:masterClrMapping/>
  </p:clrMapOvr>
  <p:transition advClick="0" advTm="15000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55441"/>
      </p:ext>
    </p:extLst>
  </p:cSld>
  <p:clrMapOvr>
    <a:masterClrMapping/>
  </p:clrMapOvr>
  <p:transition advClick="0" advTm="15000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415537"/>
      </p:ext>
    </p:extLst>
  </p:cSld>
  <p:clrMapOvr>
    <a:masterClrMapping/>
  </p:clrMapOvr>
  <p:transition advClick="0" advTm="15000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43165"/>
      </p:ext>
    </p:extLst>
  </p:cSld>
  <p:clrMapOvr>
    <a:masterClrMapping/>
  </p:clrMapOvr>
  <p:transition advClick="0" advTm="15000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8315"/>
      </p:ext>
    </p:extLst>
  </p:cSld>
  <p:clrMapOvr>
    <a:masterClrMapping/>
  </p:clrMapOvr>
  <p:transition advClick="0" advTm="15000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24124"/>
      </p:ext>
    </p:extLst>
  </p:cSld>
  <p:clrMapOvr>
    <a:masterClrMapping/>
  </p:clrMapOvr>
  <p:transition advClick="0" advTm="15000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200756"/>
      </p:ext>
    </p:extLst>
  </p:cSld>
  <p:clrMapOvr>
    <a:masterClrMapping/>
  </p:clrMapOvr>
  <p:transition advClick="0" advTm="15000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26122"/>
      </p:ext>
    </p:extLst>
  </p:cSld>
  <p:clrMapOvr>
    <a:masterClrMapping/>
  </p:clrMapOvr>
  <p:transition advClick="0" advTm="1500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86363"/>
      </p:ext>
    </p:extLst>
  </p:cSld>
  <p:clrMapOvr>
    <a:masterClrMapping/>
  </p:clrMapOvr>
  <p:transition advClick="0" advTm="15000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1073461"/>
      </p:ext>
    </p:extLst>
  </p:cSld>
  <p:clrMapOvr>
    <a:masterClrMapping/>
  </p:clrMapOvr>
  <p:transition advClick="0" advTm="15000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40812"/>
      </p:ext>
    </p:extLst>
  </p:cSld>
  <p:clrMapOvr>
    <a:masterClrMapping/>
  </p:clrMapOvr>
  <p:transition advClick="0" advTm="15000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152400"/>
            <a:ext cx="18478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52400"/>
            <a:ext cx="53911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95"/>
      </p:ext>
    </p:extLst>
  </p:cSld>
  <p:clrMapOvr>
    <a:masterClrMapping/>
  </p:clrMapOvr>
  <p:transition advClick="0" advTm="1500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510519"/>
      </p:ext>
    </p:extLst>
  </p:cSld>
  <p:clrMapOvr>
    <a:masterClrMapping/>
  </p:clrMapOvr>
  <p:transition advClick="0" advTm="1500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8912"/>
      </p:ext>
    </p:extLst>
  </p:cSld>
  <p:clrMapOvr>
    <a:masterClrMapping/>
  </p:clrMapOvr>
  <p:transition advClick="0" advTm="1500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35674"/>
      </p:ext>
    </p:extLst>
  </p:cSld>
  <p:clrMapOvr>
    <a:masterClrMapping/>
  </p:clrMapOvr>
  <p:transition advClick="0" advTm="1500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55086"/>
      </p:ext>
    </p:extLst>
  </p:cSld>
  <p:clrMapOvr>
    <a:masterClrMapping/>
  </p:clrMapOvr>
  <p:transition advClick="0" advTm="1500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248717"/>
      </p:ext>
    </p:extLst>
  </p:cSld>
  <p:clrMapOvr>
    <a:masterClrMapping/>
  </p:clrMapOvr>
  <p:transition advClick="0" advTm="1500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727317"/>
      </p:ext>
    </p:extLst>
  </p:cSld>
  <p:clrMapOvr>
    <a:masterClrMapping/>
  </p:clrMapOvr>
  <p:transition advClick="0" advTm="1500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506128"/>
      </p:ext>
    </p:extLst>
  </p:cSld>
  <p:clrMapOvr>
    <a:masterClrMapping/>
  </p:clrMapOvr>
  <p:transition advClick="0" advTm="1500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electrode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 descr="redba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15"/>
          <p:cNvGrpSpPr>
            <a:grpSpLocks noChangeAspect="1"/>
          </p:cNvGrpSpPr>
          <p:nvPr userDrawn="1"/>
        </p:nvGrpSpPr>
        <p:grpSpPr bwMode="auto">
          <a:xfrm>
            <a:off x="0" y="1295400"/>
            <a:ext cx="1524000" cy="1062038"/>
            <a:chOff x="0" y="816"/>
            <a:chExt cx="1584" cy="1104"/>
          </a:xfrm>
        </p:grpSpPr>
        <p:sp>
          <p:nvSpPr>
            <p:cNvPr id="1036" name="Rectangle 12"/>
            <p:cNvSpPr>
              <a:spLocks noChangeAspect="1"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34" name="Picture 13" descr="igniteimage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9" name="Picture 11" descr="blackbar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638"/>
            <a:ext cx="9144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39140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447800"/>
            <a:ext cx="7391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2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43" r:id="rId7"/>
    <p:sldLayoutId id="2147483728" r:id="rId8"/>
    <p:sldLayoutId id="2147483729" r:id="rId9"/>
    <p:sldLayoutId id="2147483730" r:id="rId10"/>
    <p:sldLayoutId id="2147483731" r:id="rId11"/>
  </p:sldLayoutIdLst>
  <p:transition advClick="0" advTm="15000"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electrodesdark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4" descr="redba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6" name="Group 5"/>
          <p:cNvGrpSpPr>
            <a:grpSpLocks noChangeAspect="1"/>
          </p:cNvGrpSpPr>
          <p:nvPr userDrawn="1"/>
        </p:nvGrpSpPr>
        <p:grpSpPr bwMode="auto">
          <a:xfrm>
            <a:off x="0" y="1295400"/>
            <a:ext cx="1524000" cy="1062038"/>
            <a:chOff x="0" y="816"/>
            <a:chExt cx="1584" cy="1104"/>
          </a:xfrm>
        </p:grpSpPr>
        <p:sp>
          <p:nvSpPr>
            <p:cNvPr id="12294" name="Rectangle 6"/>
            <p:cNvSpPr>
              <a:spLocks noChangeAspect="1"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3082" name="Picture 7" descr="igniteimage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7" name="Picture 8" descr="blackbar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638"/>
            <a:ext cx="9144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9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6423025"/>
            <a:ext cx="10779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39140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447800"/>
            <a:ext cx="7391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ransition advClick="0" advTm="15000"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19400" y="4038600"/>
            <a:ext cx="5943600" cy="457200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1798C1"/>
                </a:solidFill>
                <a:ea typeface="+mj-ea"/>
                <a:cs typeface="+mj-cs"/>
              </a:rPr>
              <a:t/>
            </a:r>
            <a:br>
              <a:rPr lang="en-US" dirty="0" smtClean="0">
                <a:solidFill>
                  <a:srgbClr val="1798C1"/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rgbClr val="1798C1"/>
                </a:solidFill>
                <a:ea typeface="+mj-ea"/>
                <a:cs typeface="+mj-cs"/>
              </a:rPr>
              <a:t>Cody Alan Sanders</a:t>
            </a:r>
            <a:br>
              <a:rPr lang="en-US" dirty="0" smtClean="0">
                <a:solidFill>
                  <a:srgbClr val="1798C1"/>
                </a:solidFill>
                <a:ea typeface="+mj-ea"/>
                <a:cs typeface="+mj-cs"/>
              </a:rPr>
            </a:br>
            <a:r>
              <a:rPr lang="en-US" sz="2000" dirty="0" smtClean="0">
                <a:solidFill>
                  <a:srgbClr val="1798C1"/>
                </a:solidFill>
                <a:ea typeface="+mj-ea"/>
                <a:cs typeface="+mj-cs"/>
              </a:rPr>
              <a:t>Salesforce Platform Applications Engineer</a:t>
            </a:r>
            <a:endParaRPr lang="en-US" dirty="0" smtClean="0">
              <a:solidFill>
                <a:srgbClr val="1798C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50" y="609600"/>
            <a:ext cx="4636300" cy="3246227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Platform Languages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b="1" dirty="0" smtClean="0">
                <a:ea typeface="ＭＳ Ｐゴシック" charset="0"/>
              </a:rPr>
              <a:t>Apex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ea typeface="ＭＳ Ｐゴシック" charset="0"/>
              </a:rPr>
              <a:t>Object-oriented language used for coding Visualforce page controllers, database triggers and add business logic.</a:t>
            </a:r>
          </a:p>
          <a:p>
            <a:pPr marL="0" indent="0" eaLnBrk="1" hangingPunct="1">
              <a:buNone/>
              <a:defRPr/>
            </a:pPr>
            <a:endParaRPr lang="en-US" sz="1600" dirty="0">
              <a:ea typeface="ＭＳ Ｐゴシック" charset="0"/>
            </a:endParaRPr>
          </a:p>
          <a:p>
            <a:pPr marL="0" indent="0" eaLnBrk="1" hangingPunct="1">
              <a:buNone/>
              <a:defRPr/>
            </a:pPr>
            <a:r>
              <a:rPr lang="en-US" b="1" dirty="0" smtClean="0">
                <a:ea typeface="ＭＳ Ｐゴシック" charset="0"/>
              </a:rPr>
              <a:t>Visualforce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ea typeface="ＭＳ Ｐゴシック" charset="0"/>
              </a:rPr>
              <a:t>Framework for developing custom user-interfaces that adhere to the standard Salesforce interface or an original layout.</a:t>
            </a:r>
            <a:endParaRPr lang="en-US" sz="2800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  <a:cs typeface="+mj-cs"/>
              </a:rPr>
              <a:t>Features: Salesforce Everywhere</a:t>
            </a:r>
            <a:endParaRPr lang="en-US" sz="3600" dirty="0" smtClean="0"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33" y="4006969"/>
            <a:ext cx="6606938" cy="1884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42" y="1430345"/>
            <a:ext cx="2971800" cy="261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7" y="2925681"/>
            <a:ext cx="3762375" cy="1600200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  <a:cs typeface="+mj-cs"/>
              </a:rPr>
              <a:t>Features: The DRY Principle</a:t>
            </a:r>
            <a:endParaRPr lang="en-US" sz="3600" dirty="0" smtClean="0"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708564"/>
            <a:ext cx="3422805" cy="31116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46476"/>
            <a:ext cx="4114800" cy="2447238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1"/>
            <a:ext cx="7391400" cy="950866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1798C1"/>
                </a:solidFill>
                <a:ea typeface="+mj-ea"/>
                <a:cs typeface="+mj-cs"/>
              </a:rPr>
              <a:t>Salesforce Customers</a:t>
            </a:r>
            <a:endParaRPr lang="en-US" b="1" dirty="0" smtClean="0">
              <a:solidFill>
                <a:srgbClr val="1798C1"/>
              </a:solidFill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58323"/>
            <a:ext cx="1360487" cy="1360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67" y="3791169"/>
            <a:ext cx="1542396" cy="2228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47" y="1263731"/>
            <a:ext cx="3154101" cy="1186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71" y="2610739"/>
            <a:ext cx="3113087" cy="781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5" y="3791169"/>
            <a:ext cx="1414301" cy="14143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57" y="3490227"/>
            <a:ext cx="2535243" cy="830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01" y="4543728"/>
            <a:ext cx="1707325" cy="14000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64" y="5205470"/>
            <a:ext cx="3590552" cy="741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74" y="914400"/>
            <a:ext cx="4198285" cy="1632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48" y="2192005"/>
            <a:ext cx="2908917" cy="11307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47" y="3132568"/>
            <a:ext cx="1027382" cy="10161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42" y="4396719"/>
            <a:ext cx="2422458" cy="513353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71" y="-8021"/>
            <a:ext cx="3032760" cy="151638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816"/>
            <a:ext cx="3729875" cy="1332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79" y="1616643"/>
            <a:ext cx="4222297" cy="2046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52" y="3276600"/>
            <a:ext cx="5294579" cy="25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3597"/>
      </p:ext>
    </p:extLst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816"/>
            <a:ext cx="3729875" cy="133254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62" y="175816"/>
            <a:ext cx="3143658" cy="11102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13984"/>
            <a:ext cx="4648200" cy="2239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57" y="3429000"/>
            <a:ext cx="4251379" cy="25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58158"/>
      </p:ext>
    </p:extLst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"/>
            <a:ext cx="3048000" cy="16154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4011"/>
            <a:ext cx="1888046" cy="18880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81400"/>
            <a:ext cx="4078720" cy="2240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884035"/>
            <a:ext cx="3773990" cy="2078365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60431"/>
            <a:ext cx="4078720" cy="216186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"/>
            <a:ext cx="3048000" cy="16154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71" y="-8021"/>
            <a:ext cx="3032760" cy="15163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884035"/>
            <a:ext cx="3729875" cy="20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6843"/>
      </p:ext>
    </p:extLst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64315"/>
            <a:ext cx="73914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1798C1"/>
                </a:solidFill>
              </a:rPr>
              <a:t>World’s Largest Software Convention</a:t>
            </a:r>
            <a:endParaRPr lang="en-US" dirty="0">
              <a:solidFill>
                <a:srgbClr val="1798C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32039"/>
            <a:ext cx="6617117" cy="1519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07" y="2615201"/>
            <a:ext cx="16383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114800"/>
            <a:ext cx="2043510" cy="1685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92" y="2516855"/>
            <a:ext cx="2181225" cy="1170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6469" y="3029539"/>
            <a:ext cx="1781175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2273915"/>
            <a:ext cx="1257300" cy="1590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54" y="4568719"/>
            <a:ext cx="3664625" cy="13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4905"/>
      </p:ext>
    </p:extLst>
  </p:cSld>
  <p:clrMapOvr>
    <a:masterClrMapping/>
  </p:clrMapOvr>
  <p:transition advClick="0" advTm="1500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hilanthropy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683514"/>
            <a:ext cx="4076700" cy="2717800"/>
          </a:xfrm>
        </p:spPr>
      </p:pic>
      <p:sp>
        <p:nvSpPr>
          <p:cNvPr id="5" name="TextBox 4"/>
          <p:cNvSpPr txBox="1"/>
          <p:nvPr/>
        </p:nvSpPr>
        <p:spPr>
          <a:xfrm>
            <a:off x="1981200" y="4778316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798C1"/>
                </a:solidFill>
              </a:rPr>
              <a:t>1% of People · 1% of Technology · 1% of Resources </a:t>
            </a:r>
            <a:endParaRPr lang="en-US" sz="2000" b="1" dirty="0">
              <a:solidFill>
                <a:srgbClr val="1798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745548"/>
      </p:ext>
    </p:extLst>
  </p:cSld>
  <p:clrMapOvr>
    <a:masterClrMapping/>
  </p:clrMapOvr>
  <p:transition advClick="0" advTm="15000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Agenda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What is Salesforce?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Products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Programmatic Functionality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Additional Features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Industry Uses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Fun Things I Can’t Explain in 15 se...</a:t>
            </a:r>
            <a:endParaRPr lang="en-US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-228600" y="6096000"/>
            <a:ext cx="9601200" cy="762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24579" name="Picture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6423025"/>
            <a:ext cx="10779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343613"/>
            <a:ext cx="7543800" cy="1154113"/>
          </a:xfrm>
        </p:spPr>
        <p:txBody>
          <a:bodyPr/>
          <a:lstStyle/>
          <a:p>
            <a:r>
              <a:rPr lang="en-US" sz="4200" dirty="0" smtClean="0">
                <a:solidFill>
                  <a:srgbClr val="1798C1"/>
                </a:solidFill>
              </a:rPr>
              <a:t>Thank you for your 5 minutes.</a:t>
            </a:r>
            <a:endParaRPr lang="en-US" sz="4200" dirty="0">
              <a:solidFill>
                <a:srgbClr val="1798C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1200"/>
            <a:ext cx="4495800" cy="314785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s</a:t>
            </a:r>
            <a:r>
              <a:rPr lang="en-US" dirty="0" smtClean="0">
                <a:ea typeface="+mj-ea"/>
                <a:cs typeface="+mj-cs"/>
              </a:rPr>
              <a:t>alesforce.com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286460"/>
            <a:ext cx="73914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ea typeface="ＭＳ Ｐゴシック" charset="0"/>
              </a:rPr>
              <a:t>Enterprise-level Platform as a Service</a:t>
            </a:r>
          </a:p>
          <a:p>
            <a:pPr marL="0" indent="0" eaLnBrk="1" hangingPunct="1">
              <a:buNone/>
              <a:defRPr/>
            </a:pPr>
            <a:endParaRPr lang="en-US" sz="2800" dirty="0"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0"/>
              </a:rPr>
              <a:t>From Customer Relationship Management </a:t>
            </a:r>
            <a:r>
              <a:rPr lang="en-US" sz="2800" dirty="0" smtClean="0">
                <a:ea typeface="ＭＳ Ｐゴシック" charset="0"/>
                <a:sym typeface="Wingdings" panose="05000000000000000000" pitchFamily="2" charset="2"/>
              </a:rPr>
              <a:t>to Customer Success Platform</a:t>
            </a:r>
            <a:endParaRPr lang="en-US" sz="2800" dirty="0" smtClean="0">
              <a:ea typeface="ＭＳ Ｐゴシック" charset="0"/>
            </a:endParaRPr>
          </a:p>
          <a:p>
            <a:pPr eaLnBrk="1" hangingPunct="1">
              <a:defRPr/>
            </a:pPr>
            <a:endParaRPr lang="en-US" sz="2800" dirty="0"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0"/>
              </a:rPr>
              <a:t>Various product types delivered as ‘Clouds’</a:t>
            </a:r>
          </a:p>
          <a:p>
            <a:pPr marL="0" indent="0" eaLnBrk="1" hangingPunct="1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 eaLnBrk="1" hangingPunct="1">
              <a:buNone/>
              <a:defRPr/>
            </a:pPr>
            <a:endParaRPr lang="en-US" dirty="0" smtClean="0">
              <a:ea typeface="ＭＳ Ｐゴシック" charset="0"/>
            </a:endParaRPr>
          </a:p>
          <a:p>
            <a:pPr eaLnBrk="1" hangingPunct="1">
              <a:defRPr/>
            </a:pPr>
            <a:endParaRPr lang="en-US" dirty="0" smtClean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0" y="4495800"/>
            <a:ext cx="2033020" cy="1423473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Salesforce Success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ea typeface="ＭＳ Ｐゴシック" charset="0"/>
              </a:rPr>
              <a:t>			    </a:t>
            </a:r>
            <a:r>
              <a:rPr lang="en-US" sz="2800" dirty="0" smtClean="0">
                <a:solidFill>
                  <a:srgbClr val="800000"/>
                </a:solidFill>
                <a:ea typeface="ＭＳ Ｐゴシック" charset="0"/>
              </a:rPr>
              <a:t>Marc Benioff, CEO</a:t>
            </a:r>
            <a:endParaRPr lang="en-US" sz="2800" dirty="0">
              <a:solidFill>
                <a:srgbClr val="800000"/>
              </a:solidFill>
              <a:ea typeface="ＭＳ Ｐゴシック" charset="0"/>
            </a:endParaRP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solidFill>
                  <a:srgbClr val="800000"/>
                </a:solidFill>
                <a:ea typeface="ＭＳ Ｐゴシック" charset="0"/>
              </a:rPr>
              <a:t>			    </a:t>
            </a:r>
            <a:r>
              <a:rPr lang="en-US" sz="2000" dirty="0">
                <a:solidFill>
                  <a:srgbClr val="800000"/>
                </a:solidFill>
                <a:ea typeface="ＭＳ Ｐゴシック" charset="0"/>
              </a:rPr>
              <a:t> </a:t>
            </a:r>
            <a:r>
              <a:rPr lang="en-US" sz="2000" dirty="0" smtClean="0">
                <a:solidFill>
                  <a:srgbClr val="800000"/>
                </a:solidFill>
                <a:ea typeface="ＭＳ Ｐゴシック" charset="0"/>
              </a:rPr>
              <a:t> - Fortune’s 50 Smartest in Tech       			      - President Bush’s IT Advisory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solidFill>
                  <a:srgbClr val="800000"/>
                </a:solidFill>
                <a:ea typeface="ＭＳ Ｐゴシック" charset="0"/>
              </a:rPr>
              <a:t>			      - Ranked Top 25 Most Effective 		                     Philanthropists by Barron’s</a:t>
            </a:r>
            <a:endParaRPr lang="en-US" dirty="0" smtClean="0">
              <a:ea typeface="ＭＳ Ｐゴシック" charset="0"/>
            </a:endParaRP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solidFill>
                  <a:srgbClr val="800000"/>
                </a:solidFill>
                <a:ea typeface="ＭＳ Ｐゴシック" charset="0"/>
              </a:rPr>
              <a:t>					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solidFill>
                  <a:srgbClr val="800000"/>
                </a:solidFill>
                <a:ea typeface="ＭＳ Ｐゴシック" charset="0"/>
              </a:rPr>
              <a:t>	</a:t>
            </a:r>
            <a:r>
              <a:rPr lang="en-US" sz="2800" dirty="0" smtClean="0">
                <a:solidFill>
                  <a:srgbClr val="800000"/>
                </a:solidFill>
                <a:ea typeface="ＭＳ Ｐゴシック" charset="0"/>
              </a:rPr>
              <a:t>			Salesforce Ranked #1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solidFill>
                  <a:srgbClr val="800000"/>
                </a:solidFill>
                <a:ea typeface="ＭＳ Ｐゴシック" charset="0"/>
              </a:rPr>
              <a:t>	</a:t>
            </a:r>
            <a:r>
              <a:rPr lang="en-US" sz="2800" dirty="0" smtClean="0">
                <a:solidFill>
                  <a:srgbClr val="800000"/>
                </a:solidFill>
                <a:ea typeface="ＭＳ Ｐゴシック" charset="0"/>
              </a:rPr>
              <a:t>			      2011        2012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solidFill>
                  <a:srgbClr val="800000"/>
                </a:solidFill>
                <a:ea typeface="ＭＳ Ｐゴシック" charset="0"/>
              </a:rPr>
              <a:t>	</a:t>
            </a:r>
            <a:r>
              <a:rPr lang="en-US" sz="2800" dirty="0" smtClean="0">
                <a:solidFill>
                  <a:srgbClr val="800000"/>
                </a:solidFill>
                <a:ea typeface="ＭＳ Ｐゴシック" charset="0"/>
              </a:rPr>
              <a:t>			      2013        2014</a:t>
            </a:r>
            <a:endParaRPr lang="en-US" sz="2800" dirty="0">
              <a:solidFill>
                <a:srgbClr val="800000"/>
              </a:solidFill>
              <a:ea typeface="ＭＳ Ｐゴシック" charset="0"/>
            </a:endParaRPr>
          </a:p>
          <a:p>
            <a:pPr marL="0" indent="0" eaLnBrk="1" hangingPunct="1">
              <a:buNone/>
              <a:defRPr/>
            </a:pPr>
            <a:endParaRPr lang="en-US" dirty="0" smtClean="0">
              <a:ea typeface="ＭＳ Ｐゴシック" charset="0"/>
            </a:endParaRPr>
          </a:p>
          <a:p>
            <a:pPr lvl="7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5556"/>
            <a:ext cx="31623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06513"/>
            <a:ext cx="2209800" cy="2209800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Customer Success Platform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" y="1306513"/>
            <a:ext cx="7391400" cy="4159111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Sales Cloud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283995"/>
            <a:ext cx="7391400" cy="45720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>
                <a:ea typeface="ＭＳ Ｐゴシック" charset="0"/>
              </a:rPr>
              <a:t>Automates entire sales process from the initial lead into opportunities and accounts.</a:t>
            </a:r>
            <a:endParaRPr lang="en-US" sz="2800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27" y="2255337"/>
            <a:ext cx="6735346" cy="391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8227" y="2255337"/>
            <a:ext cx="967373" cy="868863"/>
          </a:xfrm>
          <a:prstGeom prst="rect">
            <a:avLst/>
          </a:prstGeom>
          <a:solidFill>
            <a:srgbClr val="EC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Service Cloud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306513"/>
            <a:ext cx="7391400" cy="16002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>
                <a:ea typeface="ＭＳ Ｐゴシック" charset="0"/>
              </a:rPr>
              <a:t>Designed for call center and self service usage to provides anticipatory and responsive customer service.</a:t>
            </a:r>
            <a:endParaRPr lang="en-US" sz="2800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33" y="2743200"/>
            <a:ext cx="4333333" cy="3038095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7391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  <a:cs typeface="+mj-cs"/>
              </a:rPr>
              <a:t>Additional Platforms</a:t>
            </a:r>
            <a:endParaRPr lang="en-US" sz="3600" dirty="0" smtClean="0"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95" y="824137"/>
            <a:ext cx="375920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99484"/>
            <a:ext cx="4371428" cy="25714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72" y="3509336"/>
            <a:ext cx="4656228" cy="2414587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Salesforce Development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303129"/>
            <a:ext cx="3633537" cy="3268871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900" dirty="0" smtClean="0">
                <a:ea typeface="ＭＳ Ｐゴシック" charset="0"/>
              </a:rPr>
              <a:t>Salesforce utilizes proprietary languages to enable developers to fully customize all aspects of their applications.</a:t>
            </a:r>
            <a:endParaRPr lang="en-US" sz="2900" dirty="0"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87" y="1731002"/>
            <a:ext cx="4062802" cy="4356977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175</Words>
  <Application>Microsoft Office PowerPoint</Application>
  <PresentationFormat>On-screen Show (4:3)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MS PGothic</vt:lpstr>
      <vt:lpstr>Calibri</vt:lpstr>
      <vt:lpstr>Default Design</vt:lpstr>
      <vt:lpstr>1_Default Design</vt:lpstr>
      <vt:lpstr> Cody Alan Sanders Salesforce Platform Applications Engineer</vt:lpstr>
      <vt:lpstr>Agenda</vt:lpstr>
      <vt:lpstr>salesforce.com</vt:lpstr>
      <vt:lpstr>Salesforce Success</vt:lpstr>
      <vt:lpstr>Customer Success Platform</vt:lpstr>
      <vt:lpstr>Sales Cloud</vt:lpstr>
      <vt:lpstr>Service Cloud</vt:lpstr>
      <vt:lpstr>Additional Platforms</vt:lpstr>
      <vt:lpstr>Salesforce Development</vt:lpstr>
      <vt:lpstr>Platform Languages</vt:lpstr>
      <vt:lpstr>Features: Salesforce Everywhere</vt:lpstr>
      <vt:lpstr>Features: The DRY Principle</vt:lpstr>
      <vt:lpstr>Salesforce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Philanthropy</vt:lpstr>
      <vt:lpstr>Thank you for your 5 minutes.</vt:lpstr>
    </vt:vector>
  </TitlesOfParts>
  <Company>RR Donnelley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RR Donnelley</dc:creator>
  <cp:lastModifiedBy>Cody Sanders</cp:lastModifiedBy>
  <cp:revision>79</cp:revision>
  <dcterms:created xsi:type="dcterms:W3CDTF">2010-02-23T00:58:46Z</dcterms:created>
  <dcterms:modified xsi:type="dcterms:W3CDTF">2015-04-08T16:29:14Z</dcterms:modified>
</cp:coreProperties>
</file>